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86" r:id="rId2"/>
    <p:sldId id="287" r:id="rId3"/>
    <p:sldId id="288" r:id="rId4"/>
    <p:sldId id="289" r:id="rId5"/>
    <p:sldId id="292" r:id="rId6"/>
    <p:sldId id="293" r:id="rId7"/>
    <p:sldId id="295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6" r:id="rId16"/>
    <p:sldId id="303" r:id="rId17"/>
    <p:sldId id="304" r:id="rId18"/>
    <p:sldId id="305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Lato Hairline" panose="020F0502020204030203" pitchFamily="34" charset="0"/>
      <p:regular r:id="rId27"/>
      <p:bold r:id="rId28"/>
      <p:italic r:id="rId29"/>
      <p:boldItalic r:id="rId30"/>
    </p:embeddedFont>
    <p:embeddedFont>
      <p:font typeface="Lato Light" panose="020F0502020204030203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35586F2-C801-4A29-872E-DE240A74292C}">
  <a:tblStyle styleId="{635586F2-C801-4A29-872E-DE240A7429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11"/>
    <p:restoredTop sz="94656"/>
  </p:normalViewPr>
  <p:slideViewPr>
    <p:cSldViewPr snapToGrid="0" snapToObjects="1">
      <p:cViewPr varScale="1">
        <p:scale>
          <a:sx n="143" d="100"/>
          <a:sy n="143" d="100"/>
        </p:scale>
        <p:origin x="7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12.svg>
</file>

<file path=ppt/media/image13.png>
</file>

<file path=ppt/media/image14.svg>
</file>

<file path=ppt/media/image15.jpeg>
</file>

<file path=ppt/media/image16.jpeg>
</file>

<file path=ppt/media/image17.jpeg>
</file>

<file path=ppt/media/image18.jpg>
</file>

<file path=ppt/media/image19.png>
</file>

<file path=ppt/media/image2.png>
</file>

<file path=ppt/media/image20.svg>
</file>

<file path=ppt/media/image21.jpeg>
</file>

<file path=ppt/media/image22.jp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53801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713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12406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40937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37335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8354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95522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97835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2522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7650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93326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089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473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42102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6390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9060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64398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8075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pic>
        <p:nvPicPr>
          <p:cNvPr id="55" name="Google Shape;55;p12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●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6" r:id="rId5"/>
    <p:sldLayoutId id="2147483657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jpe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jpeg"/><Relationship Id="rId7" Type="http://schemas.openxmlformats.org/officeDocument/2006/relationships/image" Target="../media/image25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jpg"/><Relationship Id="rId9" Type="http://schemas.openxmlformats.org/officeDocument/2006/relationships/image" Target="../media/image27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FedericoReggiani/Superbonus-110-.gi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 idx="4294967295"/>
          </p:nvPr>
        </p:nvSpPr>
        <p:spPr>
          <a:xfrm>
            <a:off x="1370843" y="1797906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Superbonus</a:t>
            </a:r>
            <a:r>
              <a:rPr lang="en" sz="5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110%</a:t>
            </a:r>
            <a:endParaRPr sz="5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4294967295"/>
          </p:nvPr>
        </p:nvSpPr>
        <p:spPr>
          <a:xfrm>
            <a:off x="1275148" y="3243498"/>
            <a:ext cx="6593700" cy="15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Federico Reggiani</a:t>
            </a:r>
            <a:endParaRPr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i="1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Homework</a:t>
            </a:r>
            <a:r>
              <a:rPr lang="it-IT" i="1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Big Data &amp; Analytics</a:t>
            </a:r>
            <a:endParaRPr i="1" dirty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CC0AA275-C94D-314D-BA8A-8CBA576FCCD9}"/>
              </a:ext>
            </a:extLst>
          </p:cNvPr>
          <p:cNvSpPr txBox="1"/>
          <p:nvPr/>
        </p:nvSpPr>
        <p:spPr>
          <a:xfrm>
            <a:off x="3989147" y="4424744"/>
            <a:ext cx="1165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>
                <a:solidFill>
                  <a:srgbClr val="FFFFFF"/>
                </a:solidFill>
                <a:latin typeface="Calibri Light" panose="020F0302020204030204" pitchFamily="34" charset="0"/>
                <a:ea typeface="Lato Light"/>
                <a:cs typeface="Calibri Light" panose="020F0302020204030204" pitchFamily="34" charset="0"/>
                <a:sym typeface="Lato Light"/>
              </a:rPr>
              <a:t>03/07/2020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6DEFB2D-E31F-1D43-86EC-C755E84864D4}"/>
              </a:ext>
            </a:extLst>
          </p:cNvPr>
          <p:cNvSpPr txBox="1"/>
          <p:nvPr/>
        </p:nvSpPr>
        <p:spPr>
          <a:xfrm>
            <a:off x="3491414" y="4086190"/>
            <a:ext cx="21611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 err="1">
                <a:solidFill>
                  <a:srgbClr val="FFFFFF"/>
                </a:solidFill>
                <a:latin typeface="Calibri Light" panose="020F0302020204030204" pitchFamily="34" charset="0"/>
                <a:ea typeface="Lato Light"/>
                <a:cs typeface="Calibri Light" panose="020F0302020204030204" pitchFamily="34" charset="0"/>
                <a:sym typeface="Lato Light"/>
              </a:rPr>
              <a:t>Scraping</a:t>
            </a:r>
            <a:r>
              <a:rPr lang="it-IT" sz="1600" i="1" dirty="0">
                <a:solidFill>
                  <a:srgbClr val="FFFFFF"/>
                </a:solidFill>
                <a:latin typeface="Calibri Light" panose="020F0302020204030204" pitchFamily="34" charset="0"/>
                <a:ea typeface="Lato Light"/>
                <a:cs typeface="Calibri Light" panose="020F0302020204030204" pitchFamily="34" charset="0"/>
                <a:sym typeface="Lato Light"/>
              </a:rPr>
              <a:t> &amp; Data </a:t>
            </a:r>
            <a:r>
              <a:rPr lang="it-IT" sz="1600" i="1" dirty="0" err="1">
                <a:solidFill>
                  <a:srgbClr val="FFFFFF"/>
                </a:solidFill>
                <a:latin typeface="Calibri Light" panose="020F0302020204030204" pitchFamily="34" charset="0"/>
                <a:ea typeface="Lato Light"/>
                <a:cs typeface="Calibri Light" panose="020F0302020204030204" pitchFamily="34" charset="0"/>
                <a:sym typeface="Lato Light"/>
              </a:rPr>
              <a:t>Quality</a:t>
            </a:r>
            <a:endParaRPr lang="it-IT" sz="1600" i="1" dirty="0">
              <a:solidFill>
                <a:srgbClr val="FFFFFF"/>
              </a:solidFill>
              <a:latin typeface="Calibri Light" panose="020F0302020204030204" pitchFamily="34" charset="0"/>
              <a:ea typeface="Lato Light"/>
              <a:cs typeface="Calibri Light" panose="020F0302020204030204" pitchFamily="34" charset="0"/>
              <a:sym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68828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33876913-37B7-734D-8439-51D517961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34" y="1331419"/>
            <a:ext cx="760294" cy="523758"/>
          </a:xfrm>
          <a:prstGeom prst="rect">
            <a:avLst/>
          </a:prstGeom>
        </p:spPr>
      </p:pic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208483" y="165860"/>
            <a:ext cx="6184365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Database</a:t>
            </a:r>
            <a:endParaRPr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0" name="Google Shape;200;p30"/>
          <p:cNvSpPr txBox="1">
            <a:spLocks noGrp="1"/>
          </p:cNvSpPr>
          <p:nvPr>
            <p:ph type="body" idx="1"/>
          </p:nvPr>
        </p:nvSpPr>
        <p:spPr>
          <a:xfrm>
            <a:off x="137634" y="1855177"/>
            <a:ext cx="1925362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Database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documentale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poichè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gli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annunci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delle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case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sono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sostanzialmente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tutti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diversi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tra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loro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contengono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una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parte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testo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libero (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descrizione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201" name="Google Shape;201;p30"/>
          <p:cNvSpPr txBox="1">
            <a:spLocks noGrp="1"/>
          </p:cNvSpPr>
          <p:nvPr>
            <p:ph type="body" idx="2"/>
          </p:nvPr>
        </p:nvSpPr>
        <p:spPr>
          <a:xfrm>
            <a:off x="4298019" y="3647854"/>
            <a:ext cx="18315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Database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chiave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–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valore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per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archiviare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immagini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planimetrie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immobili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oltre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che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a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ulteriore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documentazione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ufficiale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certificazioni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,…)</a:t>
            </a:r>
          </a:p>
        </p:txBody>
      </p:sp>
      <p:sp>
        <p:nvSpPr>
          <p:cNvPr id="202" name="Google Shape;202;p30"/>
          <p:cNvSpPr txBox="1">
            <a:spLocks noGrp="1"/>
          </p:cNvSpPr>
          <p:nvPr>
            <p:ph type="body" idx="3"/>
          </p:nvPr>
        </p:nvSpPr>
        <p:spPr>
          <a:xfrm>
            <a:off x="3500536" y="1288388"/>
            <a:ext cx="2219248" cy="24526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-IT" sz="1100" dirty="0">
                <a:latin typeface="Calibri" panose="020F0502020204030204" pitchFamily="34" charset="0"/>
                <a:cs typeface="Calibri" panose="020F0502020204030204" pitchFamily="34" charset="0"/>
              </a:rPr>
              <a:t>Database a grafo per analisi delle relazioni tra immobili.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-IT" sz="1100" dirty="0">
                <a:latin typeface="Calibri" panose="020F0502020204030204" pitchFamily="34" charset="0"/>
                <a:cs typeface="Calibri" panose="020F0502020204030204" pitchFamily="34" charset="0"/>
              </a:rPr>
              <a:t>Si possono individuare caratteristiche simili tra immobili venduti in una certa località.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-IT" sz="1100" dirty="0">
                <a:latin typeface="Calibri" panose="020F0502020204030204" pitchFamily="34" charset="0"/>
                <a:cs typeface="Calibri" panose="020F0502020204030204" pitchFamily="34" charset="0"/>
              </a:rPr>
              <a:t> Oppure, dopo statistiche sulle case più vendute, si può fare una ricerca e mostrare le case più  «vicine» a quella tipologia e capire dove intervenire.</a:t>
            </a:r>
            <a:endParaRPr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4" name="Google Shape;204;p30"/>
          <p:cNvSpPr txBox="1">
            <a:spLocks noGrp="1"/>
          </p:cNvSpPr>
          <p:nvPr>
            <p:ph type="body" idx="1"/>
          </p:nvPr>
        </p:nvSpPr>
        <p:spPr>
          <a:xfrm>
            <a:off x="1359977" y="3647854"/>
            <a:ext cx="18315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dati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catastali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dati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degli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uffici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tecnici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comunali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che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probabilmente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hanno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archiviato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su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database </a:t>
            </a:r>
            <a:r>
              <a:rPr lang="en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relazionali</a:t>
            </a:r>
            <a:r>
              <a:rPr lang="en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5" name="Immagine 4" descr="Immagine che contiene disegnando, tavolo&#10;&#10;Descrizione generata automaticamente">
            <a:extLst>
              <a:ext uri="{FF2B5EF4-FFF2-40B4-BE49-F238E27FC236}">
                <a16:creationId xmlns:a16="http://schemas.microsoft.com/office/drawing/2014/main" id="{1CABE54F-EB19-1F4E-A2DA-8675D7475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5727" y="1288388"/>
            <a:ext cx="1222343" cy="611172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0547CFA-BB0D-854D-996E-3E99A825AA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634" y="3773833"/>
            <a:ext cx="1222343" cy="535227"/>
          </a:xfrm>
          <a:prstGeom prst="rect">
            <a:avLst/>
          </a:prstGeom>
        </p:spPr>
      </p:pic>
      <p:pic>
        <p:nvPicPr>
          <p:cNvPr id="11" name="Immagine 10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E3D2EC30-D1FB-954D-AD84-E70FC3EB21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91477" y="3647854"/>
            <a:ext cx="1124516" cy="843387"/>
          </a:xfrm>
          <a:prstGeom prst="rect">
            <a:avLst/>
          </a:prstGeom>
        </p:spPr>
      </p:pic>
      <p:pic>
        <p:nvPicPr>
          <p:cNvPr id="17" name="Elemento grafico 16" descr="Database">
            <a:extLst>
              <a:ext uri="{FF2B5EF4-FFF2-40B4-BE49-F238E27FC236}">
                <a16:creationId xmlns:a16="http://schemas.microsoft.com/office/drawing/2014/main" id="{0E49F9B9-63DE-CF48-9B7A-1A16EA7E2F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25296" y="1977656"/>
            <a:ext cx="1081070" cy="108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905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6643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" b="1" dirty="0" err="1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Analisi</a:t>
            </a:r>
            <a:r>
              <a:rPr lang="en" b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b="1" dirty="0" err="1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dati</a:t>
            </a:r>
            <a:r>
              <a:rPr lang="en" b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&amp; Data Visualization</a:t>
            </a:r>
            <a:endParaRPr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D9ACFB98-1424-6741-A254-92E2078E1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4538" y="1533607"/>
            <a:ext cx="1358006" cy="1358006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CAC306F-DA6B-4949-9C0D-E83DD52D59BF}"/>
              </a:ext>
            </a:extLst>
          </p:cNvPr>
          <p:cNvSpPr txBox="1"/>
          <p:nvPr/>
        </p:nvSpPr>
        <p:spPr>
          <a:xfrm>
            <a:off x="4207347" y="2753160"/>
            <a:ext cx="18772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Poter visualizzare graficamente su mappa i dati raccolti, puliti e analizzati nelle aree precedenti</a:t>
            </a:r>
          </a:p>
        </p:txBody>
      </p:sp>
      <p:sp>
        <p:nvSpPr>
          <p:cNvPr id="24" name="Google Shape;204;p30">
            <a:extLst>
              <a:ext uri="{FF2B5EF4-FFF2-40B4-BE49-F238E27FC236}">
                <a16:creationId xmlns:a16="http://schemas.microsoft.com/office/drawing/2014/main" id="{B18A7452-01BD-4745-870F-08EC167E2C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4149" y="2646318"/>
            <a:ext cx="2464421" cy="17298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Sviluppare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algoritmi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analisi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statistiche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per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capire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quali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tipologie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immobili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sono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più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richieste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con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quali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tipologie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lavori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da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effettuare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e/o in quale area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concentrarsi</a:t>
            </a:r>
            <a:endParaRPr lang="e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5" name="Immagine 24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59AF3934-9B31-024C-9D2E-A335393A01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84251"/>
            <a:ext cx="2253974" cy="1266734"/>
          </a:xfrm>
          <a:prstGeom prst="rect">
            <a:avLst/>
          </a:prstGeom>
        </p:spPr>
      </p:pic>
      <p:pic>
        <p:nvPicPr>
          <p:cNvPr id="26" name="Immagine 25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DAC28E48-0D47-014E-B5F7-AAC9D2B1DB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3974" y="1788917"/>
            <a:ext cx="1092766" cy="857401"/>
          </a:xfrm>
          <a:prstGeom prst="rect">
            <a:avLst/>
          </a:prstGeom>
        </p:spPr>
      </p:pic>
      <p:pic>
        <p:nvPicPr>
          <p:cNvPr id="28" name="Elemento grafico 27" descr="Presentazione con organigramma">
            <a:extLst>
              <a:ext uri="{FF2B5EF4-FFF2-40B4-BE49-F238E27FC236}">
                <a16:creationId xmlns:a16="http://schemas.microsoft.com/office/drawing/2014/main" id="{B0EB1431-6B7E-F84C-8BC9-FBD9F974B8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83033" y="3381578"/>
            <a:ext cx="1082267" cy="1082267"/>
          </a:xfrm>
          <a:prstGeom prst="rect">
            <a:avLst/>
          </a:prstGeom>
        </p:spPr>
      </p:pic>
      <p:pic>
        <p:nvPicPr>
          <p:cNvPr id="29" name="Elemento grafico 28" descr="Ricerca">
            <a:extLst>
              <a:ext uri="{FF2B5EF4-FFF2-40B4-BE49-F238E27FC236}">
                <a16:creationId xmlns:a16="http://schemas.microsoft.com/office/drawing/2014/main" id="{82262A94-6C37-B842-BBB0-AFBF9498B7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83033" y="1380909"/>
            <a:ext cx="1082267" cy="108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325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99;p30">
            <a:extLst>
              <a:ext uri="{FF2B5EF4-FFF2-40B4-BE49-F238E27FC236}">
                <a16:creationId xmlns:a16="http://schemas.microsoft.com/office/drawing/2014/main" id="{987AE8FE-7B86-1044-ABA8-CE6FB6F666C4}"/>
              </a:ext>
            </a:extLst>
          </p:cNvPr>
          <p:cNvSpPr txBox="1">
            <a:spLocks/>
          </p:cNvSpPr>
          <p:nvPr/>
        </p:nvSpPr>
        <p:spPr>
          <a:xfrm>
            <a:off x="1646230" y="2143050"/>
            <a:ext cx="6381352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720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Hairline"/>
              </a:rPr>
              <a:t>Caso di studio</a:t>
            </a:r>
          </a:p>
        </p:txBody>
      </p:sp>
    </p:spTree>
    <p:extLst>
      <p:ext uri="{BB962C8B-B14F-4D97-AF65-F5344CB8AC3E}">
        <p14:creationId xmlns:p14="http://schemas.microsoft.com/office/powerpoint/2010/main" val="400021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sldNum" idx="12"/>
          </p:nvPr>
        </p:nvSpPr>
        <p:spPr>
          <a:xfrm>
            <a:off x="9480045" y="434819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7F6EB45-311D-7C43-BFCC-F69E527EB7BF}"/>
              </a:ext>
            </a:extLst>
          </p:cNvPr>
          <p:cNvSpPr txBox="1"/>
          <p:nvPr/>
        </p:nvSpPr>
        <p:spPr>
          <a:xfrm>
            <a:off x="0" y="1478127"/>
            <a:ext cx="3541354" cy="3547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'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pandas.core.frame.DataFrame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'&gt;</a:t>
            </a:r>
          </a:p>
          <a:p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RangeIndex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1550 entries, 0 to 1549</a:t>
            </a: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columns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total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40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columns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):</a:t>
            </a: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#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Column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Count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Dtype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---  ------                                        --------------  ----- </a:t>
            </a: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0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id_annuncio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1550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url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   1550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   titolo                                        1550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   IMMOBILE GARANTITO                            838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4   RIFERIMENTO E DATA ANNUNCIO                   1550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5   CONTRATTO                                     1550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6   TIPOLOGIA                                     1521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7   SUPERFICIE                                    1519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8   LOCALI                                        1498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9   PIANO                                         1439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10  TOTALE PIANI EDIFICIO                         1438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11  DISPONIBILITÀ                                 1213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12  TIPO PROPRIETÀ                                1526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13  ALTRE CARATTERISTICHE                         1484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14  PREZZO                                        1544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15  SPESE CONDOMINIO                              721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16  INFORMAZIONI CATASTALI                        907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17  ANNO DI COSTRUZIONE                           1179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18  STATO                                         1510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it-IT" sz="8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130DA4C-5BC8-E841-9E56-EB9077922C0F}"/>
              </a:ext>
            </a:extLst>
          </p:cNvPr>
          <p:cNvSpPr txBox="1"/>
          <p:nvPr/>
        </p:nvSpPr>
        <p:spPr>
          <a:xfrm>
            <a:off x="3746538" y="1639974"/>
            <a:ext cx="3727302" cy="3408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5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19  RISCALDAMENTO                                 1454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20  CLASSE ENERGETICA                             1404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21  posizione                                     1518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22  descrizione                                   1518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23  immobiliare                                   1473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24  POSTI AUTO                                    1184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25  CLIMATIZZAZIONE                               740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26  UNITÀ                                         25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27  DATA DI INIZIO LAVORI E DI CONSEGNA PREVISTA  26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28  INDICE PREST. ENERGETICA RINNOVABILE          56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29  PRESTAZIONE ENERGETICA DEL FABBRICATO         221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30  CERTIFICAZIONE ENERGETICA                     145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31  TIPO VENDITA                                  2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32  DATA VENDITA                                  2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33  OFFERTA MINIMA                                4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34  SPESA PRENOTA DEBITO                          4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35  CONTRIBUTO NON DOVUTO                         4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36  NUMERO IMMOBILI                               5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37  AGGIORNATO IL                                 5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38  PROCEDURA                                     1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39  RIALZO MINIMO                                 1 non-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endParaRPr lang="it-IT" sz="900" b="1" i="1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dtypes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(40)</a:t>
            </a:r>
          </a:p>
          <a:p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memory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9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usage</a:t>
            </a:r>
            <a:r>
              <a:rPr lang="it-IT" sz="9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484.5+ KB</a:t>
            </a:r>
          </a:p>
          <a:p>
            <a:endParaRPr lang="it-IT" sz="8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Google Shape;190;p29">
            <a:extLst>
              <a:ext uri="{FF2B5EF4-FFF2-40B4-BE49-F238E27FC236}">
                <a16:creationId xmlns:a16="http://schemas.microsoft.com/office/drawing/2014/main" id="{57F44262-0463-7F49-A7F5-47FBCE3CB968}"/>
              </a:ext>
            </a:extLst>
          </p:cNvPr>
          <p:cNvSpPr txBox="1">
            <a:spLocks/>
          </p:cNvSpPr>
          <p:nvPr/>
        </p:nvSpPr>
        <p:spPr>
          <a:xfrm>
            <a:off x="1591594" y="0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it-IT" sz="40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Google Shape;113;p20">
            <a:extLst>
              <a:ext uri="{FF2B5EF4-FFF2-40B4-BE49-F238E27FC236}">
                <a16:creationId xmlns:a16="http://schemas.microsoft.com/office/drawing/2014/main" id="{0E77EC84-2BA4-D44B-92F7-CBB91725635A}"/>
              </a:ext>
            </a:extLst>
          </p:cNvPr>
          <p:cNvSpPr txBox="1">
            <a:spLocks/>
          </p:cNvSpPr>
          <p:nvPr/>
        </p:nvSpPr>
        <p:spPr>
          <a:xfrm>
            <a:off x="1177847" y="38427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pPr algn="ctr"/>
            <a:r>
              <a:rPr lang="it-IT" b="1" dirty="0" err="1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Scraping</a:t>
            </a:r>
            <a:endParaRPr lang="it-IT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1E32A3A-0A8E-A045-BD14-273E756DF2EB}"/>
              </a:ext>
            </a:extLst>
          </p:cNvPr>
          <p:cNvSpPr txBox="1"/>
          <p:nvPr/>
        </p:nvSpPr>
        <p:spPr>
          <a:xfrm>
            <a:off x="1177847" y="809996"/>
            <a:ext cx="6050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Da </a:t>
            </a:r>
            <a:r>
              <a:rPr lang="it-IT" sz="1600" b="1" i="1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Immobiliare.it</a:t>
            </a:r>
            <a:r>
              <a:rPr lang="it-IT" sz="16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 filtrando per gli annunci in provincia di Bergamo</a:t>
            </a:r>
          </a:p>
        </p:txBody>
      </p:sp>
      <p:pic>
        <p:nvPicPr>
          <p:cNvPr id="14" name="Elemento grafico 13" descr="Elenco di controllo">
            <a:extLst>
              <a:ext uri="{FF2B5EF4-FFF2-40B4-BE49-F238E27FC236}">
                <a16:creationId xmlns:a16="http://schemas.microsoft.com/office/drawing/2014/main" id="{CF4513B2-A1E4-564D-9A1A-EFD1B59C3D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63739" y="2031619"/>
            <a:ext cx="1080261" cy="108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11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sldNum" idx="12"/>
          </p:nvPr>
        </p:nvSpPr>
        <p:spPr>
          <a:xfrm>
            <a:off x="9480045" y="434819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7" name="Google Shape;190;p29">
            <a:extLst>
              <a:ext uri="{FF2B5EF4-FFF2-40B4-BE49-F238E27FC236}">
                <a16:creationId xmlns:a16="http://schemas.microsoft.com/office/drawing/2014/main" id="{57F44262-0463-7F49-A7F5-47FBCE3CB968}"/>
              </a:ext>
            </a:extLst>
          </p:cNvPr>
          <p:cNvSpPr txBox="1">
            <a:spLocks/>
          </p:cNvSpPr>
          <p:nvPr/>
        </p:nvSpPr>
        <p:spPr>
          <a:xfrm>
            <a:off x="1591594" y="0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it-IT" sz="40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Google Shape;113;p20">
            <a:extLst>
              <a:ext uri="{FF2B5EF4-FFF2-40B4-BE49-F238E27FC236}">
                <a16:creationId xmlns:a16="http://schemas.microsoft.com/office/drawing/2014/main" id="{0E77EC84-2BA4-D44B-92F7-CBB91725635A}"/>
              </a:ext>
            </a:extLst>
          </p:cNvPr>
          <p:cNvSpPr txBox="1">
            <a:spLocks/>
          </p:cNvSpPr>
          <p:nvPr/>
        </p:nvSpPr>
        <p:spPr>
          <a:xfrm>
            <a:off x="1309374" y="-10633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pPr algn="ctr"/>
            <a:r>
              <a:rPr lang="it-IT" b="1" dirty="0" err="1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Scraping</a:t>
            </a:r>
            <a:endParaRPr lang="it-IT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1E32A3A-0A8E-A045-BD14-273E756DF2EB}"/>
              </a:ext>
            </a:extLst>
          </p:cNvPr>
          <p:cNvSpPr txBox="1"/>
          <p:nvPr/>
        </p:nvSpPr>
        <p:spPr>
          <a:xfrm>
            <a:off x="1017409" y="698756"/>
            <a:ext cx="6050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Criticità emerse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B51AFD0-9E91-3D4A-A7C0-E4EB504632A4}"/>
              </a:ext>
            </a:extLst>
          </p:cNvPr>
          <p:cNvSpPr txBox="1"/>
          <p:nvPr/>
        </p:nvSpPr>
        <p:spPr>
          <a:xfrm>
            <a:off x="510363" y="1427731"/>
            <a:ext cx="491224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Numero di pagina non selezionabile </a:t>
            </a:r>
            <a:r>
              <a:rPr lang="it-IT" sz="1800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dall’url</a:t>
            </a: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:</a:t>
            </a:r>
          </a:p>
          <a:p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  <a:p>
            <a:pPr marL="465750" indent="-28575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       Click</a:t>
            </a:r>
          </a:p>
          <a:p>
            <a:pPr marL="465750" indent="-28575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       Aggiornamento pagine</a:t>
            </a:r>
          </a:p>
          <a:p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  <a:p>
            <a:pPr marL="285750" indent="-285750">
              <a:buFont typeface="Wingdings" pitchFamily="2" charset="2"/>
              <a:buChar char="q"/>
            </a:pPr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Struttura pagina diverse</a:t>
            </a:r>
          </a:p>
          <a:p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  <a:p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Gestione errori</a:t>
            </a:r>
          </a:p>
          <a:p>
            <a:endParaRPr lang="it-IT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  <a:p>
            <a:endParaRPr lang="it-IT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  <a:p>
            <a:endParaRPr lang="it-IT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it-IT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it-IT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Elemento grafico 5" descr="Avviso">
            <a:extLst>
              <a:ext uri="{FF2B5EF4-FFF2-40B4-BE49-F238E27FC236}">
                <a16:creationId xmlns:a16="http://schemas.microsoft.com/office/drawing/2014/main" id="{D38CA357-4B17-7142-AB0E-50B44A033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1888" y="2029489"/>
            <a:ext cx="1084521" cy="108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391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sldNum" idx="12"/>
          </p:nvPr>
        </p:nvSpPr>
        <p:spPr>
          <a:xfrm>
            <a:off x="9480045" y="434819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Calibri" panose="020F0502020204030204" pitchFamily="34" charset="0"/>
                <a:cs typeface="Calibri" panose="020F0502020204030204" pitchFamily="34" charset="0"/>
              </a:rPr>
              <a:t>15</a:t>
            </a:fld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Google Shape;190;p29">
            <a:extLst>
              <a:ext uri="{FF2B5EF4-FFF2-40B4-BE49-F238E27FC236}">
                <a16:creationId xmlns:a16="http://schemas.microsoft.com/office/drawing/2014/main" id="{57F44262-0463-7F49-A7F5-47FBCE3CB968}"/>
              </a:ext>
            </a:extLst>
          </p:cNvPr>
          <p:cNvSpPr txBox="1">
            <a:spLocks/>
          </p:cNvSpPr>
          <p:nvPr/>
        </p:nvSpPr>
        <p:spPr>
          <a:xfrm>
            <a:off x="1591594" y="0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it-IT" sz="40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Google Shape;113;p20">
            <a:extLst>
              <a:ext uri="{FF2B5EF4-FFF2-40B4-BE49-F238E27FC236}">
                <a16:creationId xmlns:a16="http://schemas.microsoft.com/office/drawing/2014/main" id="{0E77EC84-2BA4-D44B-92F7-CBB91725635A}"/>
              </a:ext>
            </a:extLst>
          </p:cNvPr>
          <p:cNvSpPr txBox="1">
            <a:spLocks/>
          </p:cNvSpPr>
          <p:nvPr/>
        </p:nvSpPr>
        <p:spPr>
          <a:xfrm>
            <a:off x="1" y="-10633"/>
            <a:ext cx="7552406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pPr algn="ctr"/>
            <a:r>
              <a:rPr lang="it-IT" b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Caratteristiche </a:t>
            </a:r>
            <a:r>
              <a:rPr lang="it-IT" b="1" dirty="0" err="1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</a:t>
            </a:r>
            <a:endParaRPr lang="it-IT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B51AFD0-9E91-3D4A-A7C0-E4EB504632A4}"/>
              </a:ext>
            </a:extLst>
          </p:cNvPr>
          <p:cNvSpPr txBox="1"/>
          <p:nvPr/>
        </p:nvSpPr>
        <p:spPr>
          <a:xfrm>
            <a:off x="0" y="857400"/>
            <a:ext cx="5511299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  <a:p>
            <a:pPr marL="457200" indent="-45720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Potenzialmente una grande mole di dati: solo per la provincia di Bergamo e su un solo sito web di riferimento sono presenti più di 22k annunci e ogni annuncio contiene foto, planimetrie, certificazioni…</a:t>
            </a:r>
          </a:p>
          <a:p>
            <a:pPr marL="457200" indent="-457200">
              <a:buFont typeface="Wingdings" pitchFamily="2" charset="2"/>
              <a:buChar char="q"/>
            </a:pPr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Dato attendibile e generalmente corretto</a:t>
            </a:r>
          </a:p>
          <a:p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Grande varietà del dato: testo della descrizione, foto dell’immobile, planimetrie, tipologia immobile con caratteristiche e informazioni molto diverse</a:t>
            </a:r>
          </a:p>
          <a:p>
            <a:pPr marL="457200" indent="-457200">
              <a:buFont typeface="Wingdings" pitchFamily="2" charset="2"/>
              <a:buChar char="q"/>
            </a:pPr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Lenta variazione dei dati, limitati nuovi annunci al giorno e persistenza per lunghi periodi.</a:t>
            </a:r>
          </a:p>
          <a:p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it-IT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Elemento grafico 4" descr="Libri">
            <a:extLst>
              <a:ext uri="{FF2B5EF4-FFF2-40B4-BE49-F238E27FC236}">
                <a16:creationId xmlns:a16="http://schemas.microsoft.com/office/drawing/2014/main" id="{6F537014-15C9-FC49-BF36-79424B1EA6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63840" y="1931670"/>
            <a:ext cx="109728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315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sldNum" idx="12"/>
          </p:nvPr>
        </p:nvSpPr>
        <p:spPr>
          <a:xfrm>
            <a:off x="9480045" y="434819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Calibri" panose="020F0502020204030204" pitchFamily="34" charset="0"/>
                <a:cs typeface="Calibri" panose="020F0502020204030204" pitchFamily="34" charset="0"/>
              </a:rPr>
              <a:t>16</a:t>
            </a:fld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Google Shape;190;p29">
            <a:extLst>
              <a:ext uri="{FF2B5EF4-FFF2-40B4-BE49-F238E27FC236}">
                <a16:creationId xmlns:a16="http://schemas.microsoft.com/office/drawing/2014/main" id="{57F44262-0463-7F49-A7F5-47FBCE3CB968}"/>
              </a:ext>
            </a:extLst>
          </p:cNvPr>
          <p:cNvSpPr txBox="1">
            <a:spLocks/>
          </p:cNvSpPr>
          <p:nvPr/>
        </p:nvSpPr>
        <p:spPr>
          <a:xfrm>
            <a:off x="1591594" y="0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it-IT" sz="40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Google Shape;113;p20">
            <a:extLst>
              <a:ext uri="{FF2B5EF4-FFF2-40B4-BE49-F238E27FC236}">
                <a16:creationId xmlns:a16="http://schemas.microsoft.com/office/drawing/2014/main" id="{0E77EC84-2BA4-D44B-92F7-CBB91725635A}"/>
              </a:ext>
            </a:extLst>
          </p:cNvPr>
          <p:cNvSpPr txBox="1">
            <a:spLocks/>
          </p:cNvSpPr>
          <p:nvPr/>
        </p:nvSpPr>
        <p:spPr>
          <a:xfrm>
            <a:off x="0" y="-10633"/>
            <a:ext cx="8587409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pPr algn="ctr"/>
            <a:r>
              <a:rPr lang="it-IT" b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it-IT" b="1" dirty="0" err="1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profiling</a:t>
            </a:r>
            <a:r>
              <a:rPr lang="it-IT" b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&amp; processing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B51AFD0-9E91-3D4A-A7C0-E4EB504632A4}"/>
              </a:ext>
            </a:extLst>
          </p:cNvPr>
          <p:cNvSpPr txBox="1"/>
          <p:nvPr/>
        </p:nvSpPr>
        <p:spPr>
          <a:xfrm>
            <a:off x="510362" y="1427731"/>
            <a:ext cx="55112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Nessun annuncio duplicato, titoli doppi perché stessi immobili ma unità diverse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Valori «</a:t>
            </a:r>
            <a:r>
              <a:rPr lang="it-IT" sz="1800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» per la colonna </a:t>
            </a:r>
            <a:r>
              <a:rPr lang="it-IT" sz="1800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Tipologia,perché</a:t>
            </a: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riferiti ad immobili con più tipologie al suo interno ed eliminati recuperando informazioni dal Titolo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Puliti dati colonne Contratto, Superficie, Data Annuncio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Valori «</a:t>
            </a:r>
            <a:r>
              <a:rPr lang="it-IT" sz="1800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null</a:t>
            </a: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» per prezzi recuperati da Titolo e valorizzati con «Asta» e «Su richiesta»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Cancellato varie colonne poiché poco utili o pochissime righe valorizzate</a:t>
            </a:r>
          </a:p>
        </p:txBody>
      </p:sp>
      <p:pic>
        <p:nvPicPr>
          <p:cNvPr id="4" name="Elemento grafico 3" descr="Secchio e straccio">
            <a:extLst>
              <a:ext uri="{FF2B5EF4-FFF2-40B4-BE49-F238E27FC236}">
                <a16:creationId xmlns:a16="http://schemas.microsoft.com/office/drawing/2014/main" id="{66B97B80-A5F3-0B4C-851C-3BF737030C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8724" y="1955061"/>
            <a:ext cx="1073889" cy="107388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A86F4E1-65C2-F746-85F5-5081AC4A535B}"/>
              </a:ext>
            </a:extLst>
          </p:cNvPr>
          <p:cNvSpPr txBox="1"/>
          <p:nvPr/>
        </p:nvSpPr>
        <p:spPr>
          <a:xfrm>
            <a:off x="2461760" y="793378"/>
            <a:ext cx="3209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 </a:t>
            </a:r>
            <a:r>
              <a:rPr lang="it-IT" sz="1600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modalita</a:t>
            </a:r>
            <a:r>
              <a:rPr lang="it-IT" sz="16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̀ di trattamento adottate </a:t>
            </a:r>
          </a:p>
        </p:txBody>
      </p:sp>
    </p:spTree>
    <p:extLst>
      <p:ext uri="{BB962C8B-B14F-4D97-AF65-F5344CB8AC3E}">
        <p14:creationId xmlns:p14="http://schemas.microsoft.com/office/powerpoint/2010/main" val="35576986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5" name="Google Shape;145;p24"/>
          <p:cNvSpPr/>
          <p:nvPr/>
        </p:nvSpPr>
        <p:spPr>
          <a:xfrm>
            <a:off x="513391" y="2210465"/>
            <a:ext cx="2148994" cy="2150550"/>
          </a:xfrm>
          <a:prstGeom prst="ellipse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ea typeface="Lato Light"/>
                <a:cs typeface="Calibri" panose="020F0502020204030204" pitchFamily="34" charset="0"/>
                <a:sym typeface="Lato Light"/>
              </a:rPr>
              <a:t>Effetti miglioramento patrimonio edilizio</a:t>
            </a:r>
          </a:p>
        </p:txBody>
      </p:sp>
      <p:sp useBgFill="1">
        <p:nvSpPr>
          <p:cNvPr id="146" name="Google Shape;146;p24"/>
          <p:cNvSpPr/>
          <p:nvPr/>
        </p:nvSpPr>
        <p:spPr>
          <a:xfrm>
            <a:off x="3931891" y="2210465"/>
            <a:ext cx="2148993" cy="2150550"/>
          </a:xfrm>
          <a:prstGeom prst="ellipse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ea typeface="Lato Light"/>
                <a:cs typeface="Calibri" panose="020F0502020204030204" pitchFamily="34" charset="0"/>
                <a:sym typeface="Lato Light"/>
              </a:rPr>
              <a:t>Creazione opportunità di business per gli operatori del settore edilizio e finanziario</a:t>
            </a:r>
            <a:endParaRPr dirty="0">
              <a:solidFill>
                <a:schemeClr val="bg1"/>
              </a:solidFill>
              <a:latin typeface="Calibri" panose="020F0502020204030204" pitchFamily="34" charset="0"/>
              <a:ea typeface="Lato Light"/>
              <a:cs typeface="Calibri" panose="020F0502020204030204" pitchFamily="34" charset="0"/>
              <a:sym typeface="Lato Light"/>
            </a:endParaRPr>
          </a:p>
        </p:txBody>
      </p:sp>
      <p:sp useBgFill="1">
        <p:nvSpPr>
          <p:cNvPr id="144" name="Google Shape;144;p24"/>
          <p:cNvSpPr/>
          <p:nvPr/>
        </p:nvSpPr>
        <p:spPr>
          <a:xfrm>
            <a:off x="2194545" y="2210465"/>
            <a:ext cx="2148993" cy="2150550"/>
          </a:xfrm>
          <a:prstGeom prst="ellipse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ea typeface="Lato Light"/>
                <a:cs typeface="Calibri" panose="020F0502020204030204" pitchFamily="34" charset="0"/>
                <a:sym typeface="Lato Light"/>
              </a:rPr>
              <a:t>Monitorare evoluzione e interpretazione normativa per implementare il modello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Calibri" panose="020F0502020204030204" pitchFamily="34" charset="0"/>
              <a:ea typeface="Lato Light"/>
              <a:cs typeface="Calibri" panose="020F0502020204030204" pitchFamily="34" charset="0"/>
              <a:sym typeface="Lato Light"/>
            </a:endParaRPr>
          </a:p>
        </p:txBody>
      </p:sp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513391" y="433300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err="1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Conclusioni</a:t>
            </a:r>
            <a:endParaRPr sz="54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Elemento grafico 2" descr="Tiro a segno">
            <a:extLst>
              <a:ext uri="{FF2B5EF4-FFF2-40B4-BE49-F238E27FC236}">
                <a16:creationId xmlns:a16="http://schemas.microsoft.com/office/drawing/2014/main" id="{51141A7C-77E0-6E4F-A480-8158C99A4D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53154" y="2018857"/>
            <a:ext cx="1105786" cy="110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1730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 idx="4294967295"/>
          </p:nvPr>
        </p:nvSpPr>
        <p:spPr>
          <a:xfrm>
            <a:off x="0" y="159488"/>
            <a:ext cx="4997301" cy="35147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Grazie</a:t>
            </a:r>
            <a:br>
              <a:rPr lang="en" sz="72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" sz="72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en" sz="72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l’attenzione</a:t>
            </a:r>
            <a:endParaRPr sz="72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3738052-ADB7-094F-9068-A9C0AE126B4F}"/>
              </a:ext>
            </a:extLst>
          </p:cNvPr>
          <p:cNvSpPr txBox="1"/>
          <p:nvPr/>
        </p:nvSpPr>
        <p:spPr>
          <a:xfrm>
            <a:off x="0" y="4125432"/>
            <a:ext cx="1888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b="1" i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Federico Reggiani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A2C3A87-F8C6-5A49-92BD-8CA9C43AB1E0}"/>
              </a:ext>
            </a:extLst>
          </p:cNvPr>
          <p:cNvSpPr txBox="1"/>
          <p:nvPr/>
        </p:nvSpPr>
        <p:spPr>
          <a:xfrm>
            <a:off x="0" y="4494764"/>
            <a:ext cx="33009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https://github.com/FedericoReggiani/Superbonus-110-.git</a:t>
            </a:r>
            <a:endParaRPr lang="it-IT" sz="1000" b="1" i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414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0;p29">
            <a:extLst>
              <a:ext uri="{FF2B5EF4-FFF2-40B4-BE49-F238E27FC236}">
                <a16:creationId xmlns:a16="http://schemas.microsoft.com/office/drawing/2014/main" id="{50649DD9-01FD-4D4F-8EE8-629096A19B97}"/>
              </a:ext>
            </a:extLst>
          </p:cNvPr>
          <p:cNvSpPr txBox="1">
            <a:spLocks/>
          </p:cNvSpPr>
          <p:nvPr/>
        </p:nvSpPr>
        <p:spPr>
          <a:xfrm>
            <a:off x="1644756" y="0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400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Come Funziona</a:t>
            </a:r>
          </a:p>
        </p:txBody>
      </p:sp>
      <p:sp>
        <p:nvSpPr>
          <p:cNvPr id="5" name="Google Shape;191;p29">
            <a:extLst>
              <a:ext uri="{FF2B5EF4-FFF2-40B4-BE49-F238E27FC236}">
                <a16:creationId xmlns:a16="http://schemas.microsoft.com/office/drawing/2014/main" id="{651FC48A-59F8-0140-AE54-8A190FDCA9E2}"/>
              </a:ext>
            </a:extLst>
          </p:cNvPr>
          <p:cNvSpPr/>
          <p:nvPr/>
        </p:nvSpPr>
        <p:spPr>
          <a:xfrm>
            <a:off x="668472" y="3127098"/>
            <a:ext cx="1816800" cy="1495800"/>
          </a:xfrm>
          <a:prstGeom prst="homePlate">
            <a:avLst>
              <a:gd name="adj" fmla="val 30129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Font typeface="Arial"/>
              <a:buNone/>
            </a:pPr>
            <a:r>
              <a:rPr lang="en" sz="16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1.</a:t>
            </a:r>
          </a:p>
          <a:p>
            <a:pPr marL="0" lvl="0" indent="0" algn="ctr">
              <a:buFont typeface="Arial"/>
              <a:buNone/>
            </a:pPr>
            <a:r>
              <a:rPr lang="en" sz="16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Cos’è</a:t>
            </a:r>
            <a:endParaRPr sz="16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</p:txBody>
      </p:sp>
      <p:sp>
        <p:nvSpPr>
          <p:cNvPr id="6" name="Google Shape;192;p29">
            <a:extLst>
              <a:ext uri="{FF2B5EF4-FFF2-40B4-BE49-F238E27FC236}">
                <a16:creationId xmlns:a16="http://schemas.microsoft.com/office/drawing/2014/main" id="{F23AF17F-6EF7-AE4D-A239-8BA68B01D330}"/>
              </a:ext>
            </a:extLst>
          </p:cNvPr>
          <p:cNvSpPr/>
          <p:nvPr/>
        </p:nvSpPr>
        <p:spPr>
          <a:xfrm>
            <a:off x="2289498" y="3127098"/>
            <a:ext cx="2331709" cy="1495800"/>
          </a:xfrm>
          <a:prstGeom prst="chevron">
            <a:avLst>
              <a:gd name="adj" fmla="val 29853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2.</a:t>
            </a:r>
          </a:p>
          <a:p>
            <a:pPr algn="ctr"/>
            <a:r>
              <a:rPr lang="en" sz="16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A chi </a:t>
            </a:r>
            <a:r>
              <a:rPr lang="en" sz="16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è</a:t>
            </a:r>
            <a:r>
              <a:rPr lang="en" sz="16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 </a:t>
            </a:r>
            <a:r>
              <a:rPr lang="en" sz="16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rivolto</a:t>
            </a:r>
            <a:endParaRPr sz="16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</p:txBody>
      </p:sp>
      <p:sp>
        <p:nvSpPr>
          <p:cNvPr id="7" name="Google Shape;193;p29">
            <a:extLst>
              <a:ext uri="{FF2B5EF4-FFF2-40B4-BE49-F238E27FC236}">
                <a16:creationId xmlns:a16="http://schemas.microsoft.com/office/drawing/2014/main" id="{CBF86A1D-1B79-3A49-B8A8-3ADC5F07140A}"/>
              </a:ext>
            </a:extLst>
          </p:cNvPr>
          <p:cNvSpPr/>
          <p:nvPr/>
        </p:nvSpPr>
        <p:spPr>
          <a:xfrm>
            <a:off x="4380951" y="3127098"/>
            <a:ext cx="2475483" cy="1495800"/>
          </a:xfrm>
          <a:prstGeom prst="chevron">
            <a:avLst>
              <a:gd name="adj" fmla="val 29853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3.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Chi </a:t>
            </a:r>
            <a:r>
              <a:rPr lang="en" sz="16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può</a:t>
            </a:r>
            <a:r>
              <a:rPr lang="en" sz="16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 </a:t>
            </a:r>
            <a:r>
              <a:rPr lang="en" sz="16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usufruirne</a:t>
            </a:r>
            <a:endParaRPr sz="16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</p:txBody>
      </p:sp>
      <p:sp>
        <p:nvSpPr>
          <p:cNvPr id="8" name="Google Shape;193;p29">
            <a:extLst>
              <a:ext uri="{FF2B5EF4-FFF2-40B4-BE49-F238E27FC236}">
                <a16:creationId xmlns:a16="http://schemas.microsoft.com/office/drawing/2014/main" id="{C62C6276-C2AA-9D46-818D-6DD14AA31B00}"/>
              </a:ext>
            </a:extLst>
          </p:cNvPr>
          <p:cNvSpPr/>
          <p:nvPr/>
        </p:nvSpPr>
        <p:spPr>
          <a:xfrm>
            <a:off x="6573474" y="3127098"/>
            <a:ext cx="2178983" cy="1495800"/>
          </a:xfrm>
          <a:prstGeom prst="chevron">
            <a:avLst>
              <a:gd name="adj" fmla="val 29853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4.</a:t>
            </a:r>
          </a:p>
          <a:p>
            <a:pPr algn="ctr"/>
            <a:r>
              <a:rPr lang="en" sz="16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In </a:t>
            </a:r>
            <a:r>
              <a:rPr lang="en" sz="16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che</a:t>
            </a:r>
            <a:r>
              <a:rPr lang="en" sz="16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 modo</a:t>
            </a:r>
            <a:endParaRPr sz="16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442655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A3E4246A-D56D-4F42-91C7-1E489BE9326F}"/>
              </a:ext>
            </a:extLst>
          </p:cNvPr>
          <p:cNvSpPr/>
          <p:nvPr/>
        </p:nvSpPr>
        <p:spPr>
          <a:xfrm>
            <a:off x="0" y="925145"/>
            <a:ext cx="524185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buFont typeface="Wingdings" pitchFamily="2" charset="2"/>
              <a:buChar char="q"/>
            </a:pPr>
            <a:r>
              <a:rPr lang="it-IT" sz="16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Il </a:t>
            </a:r>
            <a:r>
              <a:rPr lang="it-IT" sz="1600" b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Decreto Rilancio</a:t>
            </a:r>
            <a:r>
              <a:rPr lang="it-IT" sz="16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 (D.L. 19 maggio 2020 n.34) è il maxi provvedimento che contiene misure urgenti in materia di salute, sostegno al lavoro e all’economia, nonché di politiche sociali connesse all’emergenza epidemiologica da COVID-19</a:t>
            </a:r>
          </a:p>
          <a:p>
            <a:pPr marL="285750" indent="-285750" algn="just" fontAlgn="base">
              <a:buFont typeface="Wingdings" pitchFamily="2" charset="2"/>
              <a:buChar char="q"/>
            </a:pPr>
            <a:endParaRPr lang="it-IT" sz="1600">
              <a:solidFill>
                <a:schemeClr val="dk2"/>
              </a:solidFill>
              <a:latin typeface="Lato Light"/>
              <a:sym typeface="Lato Light"/>
            </a:endParaRPr>
          </a:p>
          <a:p>
            <a:pPr algn="just" fontAlgn="base"/>
            <a:endParaRPr lang="it-IT" sz="1600">
              <a:solidFill>
                <a:schemeClr val="dk2"/>
              </a:solidFill>
              <a:latin typeface="Lato Light"/>
              <a:sym typeface="Lato Light"/>
            </a:endParaRPr>
          </a:p>
          <a:p>
            <a:pPr marL="285750" indent="-285750" algn="just" fontAlgn="base">
              <a:buFont typeface="Wingdings" pitchFamily="2" charset="2"/>
              <a:buChar char="q"/>
            </a:pPr>
            <a:r>
              <a:rPr lang="it-IT" sz="16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Composto da oltre 260 articoli , tra cui il Bonus in edilizia al 110% (articolo 119 del DL Rilancio) per interventi di riqualificazione energetica (</a:t>
            </a:r>
            <a:r>
              <a:rPr lang="it-IT" sz="1600" b="1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Ecobonus</a:t>
            </a:r>
            <a:r>
              <a:rPr lang="it-IT" sz="16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) e antisismica (</a:t>
            </a:r>
            <a:r>
              <a:rPr lang="it-IT" sz="1600" b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Sisma Bonus</a:t>
            </a:r>
            <a:r>
              <a:rPr lang="it-IT" sz="16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) su prime e seconde case, installazione di </a:t>
            </a:r>
            <a:r>
              <a:rPr lang="it-IT" sz="1600" b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impianti fotovoltaici</a:t>
            </a:r>
            <a:r>
              <a:rPr lang="it-IT" sz="16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, con spese sostenute dal </a:t>
            </a:r>
            <a:r>
              <a:rPr lang="it-IT" sz="1600" u="sng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1 luglio 2020</a:t>
            </a:r>
            <a:r>
              <a:rPr lang="it-IT" sz="16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 al </a:t>
            </a:r>
            <a:r>
              <a:rPr lang="it-IT" sz="1600" u="sng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31 dicembre 2021</a:t>
            </a:r>
            <a:r>
              <a:rPr lang="it-IT" sz="16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Light"/>
              </a:rPr>
              <a:t>. </a:t>
            </a:r>
            <a:endParaRPr lang="it-IT" sz="1600">
              <a:solidFill>
                <a:schemeClr val="dk2"/>
              </a:solidFill>
              <a:latin typeface="Lato Light"/>
              <a:sym typeface="Lato Light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184B134-55F3-2640-A9C9-C45AEA46CC37}"/>
              </a:ext>
            </a:extLst>
          </p:cNvPr>
          <p:cNvSpPr txBox="1"/>
          <p:nvPr/>
        </p:nvSpPr>
        <p:spPr>
          <a:xfrm>
            <a:off x="6953693" y="941373"/>
            <a:ext cx="2190307" cy="2801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Cos’è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Quali provvedimenti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 può usufruirne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Lato Hairline"/>
              </a:rPr>
              <a:t>In che modo</a:t>
            </a:r>
          </a:p>
        </p:txBody>
      </p:sp>
    </p:spTree>
    <p:extLst>
      <p:ext uri="{BB962C8B-B14F-4D97-AF65-F5344CB8AC3E}">
        <p14:creationId xmlns:p14="http://schemas.microsoft.com/office/powerpoint/2010/main" val="1271520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BE6D40EA-F4C3-4246-AC92-2C1866CDBCCF}"/>
              </a:ext>
            </a:extLst>
          </p:cNvPr>
          <p:cNvSpPr txBox="1"/>
          <p:nvPr/>
        </p:nvSpPr>
        <p:spPr>
          <a:xfrm>
            <a:off x="0" y="107721"/>
            <a:ext cx="63431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it-IT" sz="1800" dirty="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Ecobonus</a:t>
            </a: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110%</a:t>
            </a:r>
          </a:p>
          <a:p>
            <a:pPr marL="171450" indent="-171450">
              <a:buFont typeface="Wingdings" pitchFamily="2" charset="2"/>
              <a:buChar char="§"/>
            </a:pPr>
            <a:endParaRPr lang="it-IT" sz="1200" dirty="0">
              <a:solidFill>
                <a:schemeClr val="dk2"/>
              </a:solidFill>
              <a:latin typeface="Lato Light"/>
            </a:endParaRPr>
          </a:p>
          <a:p>
            <a:r>
              <a:rPr lang="it-IT" sz="12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Interventi sulle unità abitative (prima casa, seconda casa, condomini) per il </a:t>
            </a:r>
            <a:r>
              <a:rPr lang="it-IT" sz="1200" u="sng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miglioramento di almeno due classi energetiche</a:t>
            </a:r>
            <a:r>
              <a:rPr lang="it-IT" sz="12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degli edifici:</a:t>
            </a:r>
          </a:p>
          <a:p>
            <a:endParaRPr lang="it-IT" sz="12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Wingdings" pitchFamily="2" charset="2"/>
              <a:buChar char="§"/>
            </a:pPr>
            <a:r>
              <a:rPr lang="it-IT" sz="12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Interventi di </a:t>
            </a:r>
            <a:r>
              <a:rPr lang="it-IT" sz="1200" b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isolamento termico delle superfici</a:t>
            </a:r>
            <a:endParaRPr lang="it-IT" sz="12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12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it-IT" sz="1200" i="1" u="sng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Tetto massimo:</a:t>
            </a:r>
            <a:r>
              <a:rPr lang="it-IT" sz="12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€ 60.000  moltiplicato per ogni unità immobiliare</a:t>
            </a:r>
          </a:p>
          <a:p>
            <a:endParaRPr lang="it-IT" sz="12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Wingdings" pitchFamily="2" charset="2"/>
              <a:buChar char="§"/>
            </a:pPr>
            <a:r>
              <a:rPr lang="it-IT" sz="1200" b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Sostituzione degli impianti di riscaldamento esistenti </a:t>
            </a:r>
          </a:p>
          <a:p>
            <a:r>
              <a:rPr lang="it-IT" sz="12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it-IT" sz="1200" i="1" u="sng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Tetto massimo:</a:t>
            </a:r>
            <a:r>
              <a:rPr lang="it-IT" sz="12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€ 30.000  moltiplicato per ogni unità immobiliare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17FFBC2-1ABF-AE4F-905C-ACAE1EE9D1E2}"/>
              </a:ext>
            </a:extLst>
          </p:cNvPr>
          <p:cNvSpPr txBox="1"/>
          <p:nvPr/>
        </p:nvSpPr>
        <p:spPr>
          <a:xfrm>
            <a:off x="6953693" y="941373"/>
            <a:ext cx="2190307" cy="2801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Cos’è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Quali provvedimenti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 può usufruirne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Lato Hairline"/>
              </a:rPr>
              <a:t>In che modo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9EFAA83-049D-FB45-8796-E62FA59B65D9}"/>
              </a:ext>
            </a:extLst>
          </p:cNvPr>
          <p:cNvSpPr txBox="1"/>
          <p:nvPr/>
        </p:nvSpPr>
        <p:spPr>
          <a:xfrm>
            <a:off x="0" y="2262671"/>
            <a:ext cx="6343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it-IT" sz="180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Sismabonus</a:t>
            </a:r>
            <a:r>
              <a:rPr lang="it-IT" sz="18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110%</a:t>
            </a:r>
          </a:p>
          <a:p>
            <a:endParaRPr lang="it-IT" sz="120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Wingdings" pitchFamily="2" charset="2"/>
              <a:buChar char="§"/>
            </a:pPr>
            <a:r>
              <a:rPr lang="it-IT" sz="1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Interventi per </a:t>
            </a:r>
            <a:r>
              <a:rPr lang="it-IT" sz="1200" b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l’adozione di misure antisismiche</a:t>
            </a:r>
            <a:r>
              <a:rPr lang="it-IT" sz="1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su edifici ubicati in zone a rischio sismico </a:t>
            </a:r>
          </a:p>
          <a:p>
            <a:r>
              <a:rPr lang="it-IT" sz="1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it-IT" sz="1200" i="1" u="sng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Tetto massimo:</a:t>
            </a:r>
            <a:r>
              <a:rPr lang="it-IT" sz="1200" u="sng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€ 96.000 moltiplicato per ogni unità immobiliare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94B94FC-5C89-1F42-AF6B-933E0AB4D832}"/>
              </a:ext>
            </a:extLst>
          </p:cNvPr>
          <p:cNvSpPr txBox="1"/>
          <p:nvPr/>
        </p:nvSpPr>
        <p:spPr>
          <a:xfrm>
            <a:off x="0" y="3441201"/>
            <a:ext cx="6343128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it-IT" sz="18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Bonus Fotovoltaico 110%</a:t>
            </a:r>
          </a:p>
          <a:p>
            <a:endParaRPr lang="it-IT" sz="180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Wingdings" pitchFamily="2" charset="2"/>
              <a:buChar char="§"/>
            </a:pPr>
            <a:r>
              <a:rPr lang="it-IT" sz="1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Interventi per </a:t>
            </a:r>
            <a:r>
              <a:rPr lang="it-IT" sz="1200" b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l'installazione di impianti solari fotovoltaici </a:t>
            </a:r>
            <a:r>
              <a:rPr lang="it-IT" sz="1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connessi alla rete elettrica. La stessa detrazione spetta anche per l'installazione contestuale o successiva di sistemi di accumulo integrati negli impianti solari fotovoltaici. La detrazione vale solo nel caso di fruizione di uno dei </a:t>
            </a:r>
            <a:r>
              <a:rPr lang="it-IT" sz="120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superbonus</a:t>
            </a:r>
            <a:r>
              <a:rPr lang="it-IT" sz="1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previsti per l'</a:t>
            </a:r>
            <a:r>
              <a:rPr lang="it-IT" sz="1200" err="1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efficientamento</a:t>
            </a:r>
            <a:r>
              <a:rPr lang="it-IT" sz="1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energetico e riduzione del rischio sismico.</a:t>
            </a:r>
          </a:p>
          <a:p>
            <a:r>
              <a:rPr lang="it-IT" sz="1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it-IT" sz="1200" i="1" u="sng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Tetto massimo:</a:t>
            </a:r>
            <a:r>
              <a:rPr lang="it-IT" sz="1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€ 48.000</a:t>
            </a:r>
          </a:p>
          <a:p>
            <a:endParaRPr lang="it-IT" sz="120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359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EA6CBB40-69F2-9D40-87A3-379CC5FE1950}"/>
              </a:ext>
            </a:extLst>
          </p:cNvPr>
          <p:cNvSpPr/>
          <p:nvPr/>
        </p:nvSpPr>
        <p:spPr>
          <a:xfrm>
            <a:off x="0" y="1417588"/>
            <a:ext cx="578411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itchFamily="2" charset="2"/>
              <a:buChar char="q"/>
            </a:pPr>
            <a:r>
              <a:rPr lang="it-IT" sz="24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Singoli proprietari (prima e seconda casa)</a:t>
            </a:r>
          </a:p>
          <a:p>
            <a:pPr marL="171450" indent="-171450">
              <a:buFont typeface="Wingdings" pitchFamily="2" charset="2"/>
              <a:buChar char="q"/>
            </a:pPr>
            <a:endParaRPr lang="it-IT" sz="240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Wingdings" pitchFamily="2" charset="2"/>
              <a:buChar char="q"/>
            </a:pPr>
            <a:r>
              <a:rPr lang="it-IT" sz="24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Condomini (per ogni unità immobiliare)</a:t>
            </a:r>
          </a:p>
          <a:p>
            <a:endParaRPr lang="it-IT" sz="240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Wingdings" pitchFamily="2" charset="2"/>
              <a:buChar char="q"/>
            </a:pPr>
            <a:r>
              <a:rPr lang="it-IT" sz="24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Imprese edili e/o immobiliari per immobili</a:t>
            </a:r>
          </a:p>
          <a:p>
            <a:r>
              <a:rPr lang="it-IT" sz="24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da destinare alla vendita o in affitto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780530F-715D-3F4E-B3A5-020B718988CD}"/>
              </a:ext>
            </a:extLst>
          </p:cNvPr>
          <p:cNvSpPr txBox="1"/>
          <p:nvPr/>
        </p:nvSpPr>
        <p:spPr>
          <a:xfrm>
            <a:off x="6953693" y="941373"/>
            <a:ext cx="2190307" cy="2801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Cos’è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Quali provvedimenti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 può usufruirne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Lato Hairline"/>
              </a:rPr>
              <a:t>In che modo</a:t>
            </a:r>
          </a:p>
        </p:txBody>
      </p:sp>
    </p:spTree>
    <p:extLst>
      <p:ext uri="{BB962C8B-B14F-4D97-AF65-F5344CB8AC3E}">
        <p14:creationId xmlns:p14="http://schemas.microsoft.com/office/powerpoint/2010/main" val="2536607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D09239CC-1323-4640-A33E-AE2E8E22F894}"/>
              </a:ext>
            </a:extLst>
          </p:cNvPr>
          <p:cNvSpPr txBox="1"/>
          <p:nvPr/>
        </p:nvSpPr>
        <p:spPr>
          <a:xfrm>
            <a:off x="6953693" y="941373"/>
            <a:ext cx="2190307" cy="2801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Cos’è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Quali provvedimenti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 può usufruirne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00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Hairline"/>
              </a:rPr>
              <a:t>In che modo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8D9B921-C918-7E40-843B-E4081263F6E2}"/>
              </a:ext>
            </a:extLst>
          </p:cNvPr>
          <p:cNvSpPr txBox="1"/>
          <p:nvPr/>
        </p:nvSpPr>
        <p:spPr>
          <a:xfrm>
            <a:off x="0" y="633981"/>
            <a:ext cx="62752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Possibilità di usufruire della </a:t>
            </a:r>
            <a:r>
              <a:rPr lang="it-IT" sz="1800" b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detrazione del 110% </a:t>
            </a: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della spesa sostenuta in un periodo di </a:t>
            </a:r>
            <a:r>
              <a:rPr lang="it-IT" sz="1800" b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 anni</a:t>
            </a:r>
          </a:p>
          <a:p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Wingdings" pitchFamily="2" charset="2"/>
              <a:buChar char="q"/>
            </a:pPr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L’interessato può </a:t>
            </a:r>
            <a:r>
              <a:rPr lang="it-IT" sz="1800" b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cedere il credito d’imposta </a:t>
            </a: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direttamente ad altri soggetti, quali ad esempio istituto di credito o altri soggetti finanziari</a:t>
            </a:r>
          </a:p>
          <a:p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Wingdings" pitchFamily="2" charset="2"/>
              <a:buChar char="q"/>
            </a:pPr>
            <a:endParaRPr lang="it-IT" sz="18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it-IT" sz="1800" b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Sconto in fattura</a:t>
            </a:r>
            <a:r>
              <a:rPr lang="it-IT" sz="18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 parte del fornitore che ha effettuato gli interventi e poi da questi recuperato sotto forma di credito d’imposta con possibilità anche successiva di cessione del credito a terzi senza la necessità di anticipare i soldi per i lavori</a:t>
            </a:r>
          </a:p>
        </p:txBody>
      </p:sp>
    </p:spTree>
    <p:extLst>
      <p:ext uri="{BB962C8B-B14F-4D97-AF65-F5344CB8AC3E}">
        <p14:creationId xmlns:p14="http://schemas.microsoft.com/office/powerpoint/2010/main" val="988297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ctrTitle" idx="4294967295"/>
          </p:nvPr>
        </p:nvSpPr>
        <p:spPr>
          <a:xfrm>
            <a:off x="2629029" y="1956401"/>
            <a:ext cx="4094400" cy="24727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L’</a:t>
            </a:r>
            <a:r>
              <a:rPr lang="en" sz="3600" b="1" i="1" u="sng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obiettivo</a:t>
            </a:r>
            <a:r>
              <a:rPr lang="en" sz="3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è</a:t>
            </a:r>
            <a:r>
              <a:rPr lang="en" sz="3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quello</a:t>
            </a:r>
            <a:r>
              <a:rPr lang="en" sz="3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fornire</a:t>
            </a:r>
            <a:r>
              <a:rPr lang="en" sz="3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dati</a:t>
            </a:r>
            <a:r>
              <a:rPr lang="en" sz="3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analisi</a:t>
            </a:r>
            <a:r>
              <a:rPr lang="en" sz="3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necessari</a:t>
            </a:r>
            <a:r>
              <a:rPr lang="en" sz="3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 chi </a:t>
            </a: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può</a:t>
            </a:r>
            <a:r>
              <a:rPr lang="en" sz="3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trarre</a:t>
            </a:r>
            <a:r>
              <a:rPr lang="en" sz="3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beneficio</a:t>
            </a:r>
            <a:r>
              <a:rPr lang="en" sz="3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 </a:t>
            </a: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questo</a:t>
            </a:r>
            <a:r>
              <a:rPr lang="en" sz="3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3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progetto</a:t>
            </a:r>
            <a:endParaRPr sz="360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Google Shape;199;p30">
            <a:extLst>
              <a:ext uri="{FF2B5EF4-FFF2-40B4-BE49-F238E27FC236}">
                <a16:creationId xmlns:a16="http://schemas.microsoft.com/office/drawing/2014/main" id="{9DDD344D-B220-EA4D-A032-766ED4501357}"/>
              </a:ext>
            </a:extLst>
          </p:cNvPr>
          <p:cNvSpPr txBox="1">
            <a:spLocks/>
          </p:cNvSpPr>
          <p:nvPr/>
        </p:nvSpPr>
        <p:spPr>
          <a:xfrm>
            <a:off x="1627235" y="285688"/>
            <a:ext cx="6381352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72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  <a:sym typeface="Lato Hairline"/>
              </a:rPr>
              <a:t>Architettura BI</a:t>
            </a:r>
          </a:p>
        </p:txBody>
      </p:sp>
    </p:spTree>
    <p:extLst>
      <p:ext uri="{BB962C8B-B14F-4D97-AF65-F5344CB8AC3E}">
        <p14:creationId xmlns:p14="http://schemas.microsoft.com/office/powerpoint/2010/main" val="556518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0" y="151071"/>
            <a:ext cx="5939624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Sorgenti</a:t>
            </a:r>
            <a:endParaRPr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0" name="Google Shape;200;p30"/>
          <p:cNvSpPr txBox="1">
            <a:spLocks noGrp="1"/>
          </p:cNvSpPr>
          <p:nvPr>
            <p:ph type="body" idx="1"/>
          </p:nvPr>
        </p:nvSpPr>
        <p:spPr>
          <a:xfrm>
            <a:off x="323574" y="1430040"/>
            <a:ext cx="2419626" cy="2919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Siti </a:t>
            </a:r>
            <a:r>
              <a:rPr lang="en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specializzati</a:t>
            </a:r>
            <a:r>
              <a:rPr lang="en" sz="1400" b="1" dirty="0">
                <a:latin typeface="Calibri" panose="020F0502020204030204" pitchFamily="34" charset="0"/>
                <a:cs typeface="Calibri" panose="020F0502020204030204" pitchFamily="34" charset="0"/>
              </a:rPr>
              <a:t> in </a:t>
            </a:r>
            <a:r>
              <a:rPr lang="en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annunci</a:t>
            </a:r>
            <a:endParaRPr lang="e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Immobiliare</a:t>
            </a:r>
            <a:endParaRPr lang="e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Idealista</a:t>
            </a:r>
            <a:endParaRPr lang="e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Cercacasa</a:t>
            </a:r>
            <a:endParaRPr lang="e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Wikicasa</a:t>
            </a:r>
            <a:endParaRPr lang="e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individuare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quali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immobili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sono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disponibili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in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vendita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possano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essere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interessati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dagli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interventi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superbonus</a:t>
            </a:r>
            <a:endParaRPr lang="e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2" name="Google Shape;202;p30"/>
          <p:cNvSpPr txBox="1">
            <a:spLocks noGrp="1"/>
          </p:cNvSpPr>
          <p:nvPr>
            <p:ph type="body" idx="3"/>
          </p:nvPr>
        </p:nvSpPr>
        <p:spPr>
          <a:xfrm>
            <a:off x="3454699" y="1430040"/>
            <a:ext cx="2234602" cy="26887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Wingdings" pitchFamily="2" charset="2"/>
              <a:buChar char="§"/>
            </a:pPr>
            <a:r>
              <a:rPr lang="it-IT" sz="1400" b="1" dirty="0">
                <a:latin typeface="Calibri" panose="020F0502020204030204" pitchFamily="34" charset="0"/>
                <a:cs typeface="Calibri" panose="020F0502020204030204" pitchFamily="34" charset="0"/>
              </a:rPr>
              <a:t>Listini immobiliari camera commercio</a:t>
            </a:r>
          </a:p>
          <a:p>
            <a:pPr marL="171450" indent="-171450">
              <a:buFont typeface="Wingdings" pitchFamily="2" charset="2"/>
              <a:buChar char="§"/>
            </a:pPr>
            <a:r>
              <a:rPr lang="en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Catasto</a:t>
            </a:r>
            <a:endParaRPr lang="e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Wingdings" pitchFamily="2" charset="2"/>
              <a:buChar char="§"/>
            </a:pPr>
            <a:r>
              <a:rPr lang="en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Uffici</a:t>
            </a:r>
            <a:r>
              <a:rPr lang="en" sz="1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tecnici</a:t>
            </a:r>
            <a:r>
              <a:rPr lang="en" sz="1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comunali</a:t>
            </a:r>
            <a:endParaRPr lang="e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ottenere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una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fotografia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complet</a:t>
            </a:r>
            <a:r>
              <a:rPr lang="it-IT" sz="1400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della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situazione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dello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stato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degli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immobili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esistenti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su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un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dato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territorio</a:t>
            </a:r>
            <a:endParaRPr lang="e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it-IT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6" name="Elemento grafico 15" descr="Cartella aperta">
            <a:extLst>
              <a:ext uri="{FF2B5EF4-FFF2-40B4-BE49-F238E27FC236}">
                <a16:creationId xmlns:a16="http://schemas.microsoft.com/office/drawing/2014/main" id="{9E3A1DCB-20C0-4C47-A6B6-6EE038730E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3563" y="2009554"/>
            <a:ext cx="1104112" cy="110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438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0" y="168656"/>
            <a:ext cx="7442421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Extract Transform Loading</a:t>
            </a:r>
            <a:endParaRPr sz="4400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0" name="Google Shape;200;p30"/>
          <p:cNvSpPr txBox="1">
            <a:spLocks noGrp="1"/>
          </p:cNvSpPr>
          <p:nvPr>
            <p:ph type="body" idx="1"/>
          </p:nvPr>
        </p:nvSpPr>
        <p:spPr>
          <a:xfrm>
            <a:off x="363071" y="1529729"/>
            <a:ext cx="2237005" cy="18654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>
                <a:latin typeface="Calibri" panose="020F0502020204030204" pitchFamily="34" charset="0"/>
                <a:cs typeface="Calibri" panose="020F0502020204030204" pitchFamily="34" charset="0"/>
              </a:rPr>
              <a:t>Data Ingestion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Scraping Selenium</a:t>
            </a:r>
          </a:p>
          <a:p>
            <a:pPr marL="0" indent="0">
              <a:buNone/>
            </a:pP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acquisire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400" dirty="0"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dati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vendita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immobili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in tempo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reale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è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necessario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recuperarli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direttamente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dal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sito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web</a:t>
            </a:r>
          </a:p>
        </p:txBody>
      </p:sp>
      <p:sp>
        <p:nvSpPr>
          <p:cNvPr id="17" name="Google Shape;200;p30">
            <a:extLst>
              <a:ext uri="{FF2B5EF4-FFF2-40B4-BE49-F238E27FC236}">
                <a16:creationId xmlns:a16="http://schemas.microsoft.com/office/drawing/2014/main" id="{309531A8-1E6C-AB4C-8BEE-CB9A6E1597C4}"/>
              </a:ext>
            </a:extLst>
          </p:cNvPr>
          <p:cNvSpPr txBox="1">
            <a:spLocks/>
          </p:cNvSpPr>
          <p:nvPr/>
        </p:nvSpPr>
        <p:spPr>
          <a:xfrm>
            <a:off x="2473846" y="3479117"/>
            <a:ext cx="2098154" cy="1535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Font typeface="Lato Light"/>
              <a:buNone/>
            </a:pPr>
            <a:r>
              <a:rPr lang="en" sz="1400" b="1" dirty="0">
                <a:latin typeface="Calibri" panose="020F0502020204030204" pitchFamily="34" charset="0"/>
                <a:cs typeface="Calibri" panose="020F0502020204030204" pitchFamily="34" charset="0"/>
              </a:rPr>
              <a:t>Data Integration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Talend</a:t>
            </a:r>
          </a:p>
          <a:p>
            <a:pPr marL="0" indent="0">
              <a:buNone/>
            </a:pP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Bisogna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integrare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tutti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400" dirty="0"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dati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dalle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diverse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fonti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caricarli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nei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database</a:t>
            </a:r>
          </a:p>
        </p:txBody>
      </p:sp>
      <p:sp>
        <p:nvSpPr>
          <p:cNvPr id="18" name="Google Shape;200;p30">
            <a:extLst>
              <a:ext uri="{FF2B5EF4-FFF2-40B4-BE49-F238E27FC236}">
                <a16:creationId xmlns:a16="http://schemas.microsoft.com/office/drawing/2014/main" id="{775AB749-8EFA-B54A-B3AA-EAAB74EE4892}"/>
              </a:ext>
            </a:extLst>
          </p:cNvPr>
          <p:cNvSpPr txBox="1">
            <a:spLocks/>
          </p:cNvSpPr>
          <p:nvPr/>
        </p:nvSpPr>
        <p:spPr>
          <a:xfrm>
            <a:off x="3983797" y="1529728"/>
            <a:ext cx="2175375" cy="1730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Font typeface="Lato Light"/>
              <a:buNone/>
            </a:pPr>
            <a:r>
              <a:rPr lang="en" sz="1400" b="1" dirty="0">
                <a:latin typeface="Calibri" panose="020F0502020204030204" pitchFamily="34" charset="0"/>
                <a:cs typeface="Calibri" panose="020F0502020204030204" pitchFamily="34" charset="0"/>
              </a:rPr>
              <a:t>Data Processing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OpenRefine</a:t>
            </a:r>
            <a:endParaRPr lang="e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Una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volta</a:t>
            </a:r>
            <a:r>
              <a:rPr lang="en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recuperat</a:t>
            </a:r>
            <a:r>
              <a:rPr lang="it-IT" sz="1400" dirty="0">
                <a:latin typeface="Calibri" panose="020F0502020204030204" pitchFamily="34" charset="0"/>
                <a:cs typeface="Calibri" panose="020F0502020204030204" pitchFamily="34" charset="0"/>
              </a:rPr>
              <a:t>i i dati dai siti web bisogna fare data </a:t>
            </a:r>
            <a:r>
              <a:rPr lang="it-IT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exploration</a:t>
            </a:r>
            <a:r>
              <a:rPr lang="it-IT" sz="1400" dirty="0">
                <a:latin typeface="Calibri" panose="020F0502020204030204" pitchFamily="34" charset="0"/>
                <a:cs typeface="Calibri" panose="020F0502020204030204" pitchFamily="34" charset="0"/>
              </a:rPr>
              <a:t> e procedere alla pulizia</a:t>
            </a:r>
            <a:endParaRPr lang="e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Elemento grafico 20" descr="Ripeti">
            <a:extLst>
              <a:ext uri="{FF2B5EF4-FFF2-40B4-BE49-F238E27FC236}">
                <a16:creationId xmlns:a16="http://schemas.microsoft.com/office/drawing/2014/main" id="{15A5A469-A1C6-5E41-B8A0-7FDD3D540B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46828" y="1936098"/>
            <a:ext cx="1082824" cy="108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483264"/>
      </p:ext>
    </p:extLst>
  </p:cSld>
  <p:clrMapOvr>
    <a:masterClrMapping/>
  </p:clrMapOvr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B7B7B7"/>
      </a:lt2>
      <a:accent1>
        <a:srgbClr val="5FDB72"/>
      </a:accent1>
      <a:accent2>
        <a:srgbClr val="1CCFBA"/>
      </a:accent2>
      <a:accent3>
        <a:srgbClr val="23ADDF"/>
      </a:accent3>
      <a:accent4>
        <a:srgbClr val="E650D3"/>
      </a:accent4>
      <a:accent5>
        <a:srgbClr val="8B1EA0"/>
      </a:accent5>
      <a:accent6>
        <a:srgbClr val="FFB300"/>
      </a:accent6>
      <a:hlink>
        <a:srgbClr val="4A86E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1312</Words>
  <Application>Microsoft Macintosh PowerPoint</Application>
  <PresentationFormat>Presentazione su schermo (16:9)</PresentationFormat>
  <Paragraphs>190</Paragraphs>
  <Slides>18</Slides>
  <Notes>18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6" baseType="lpstr">
      <vt:lpstr>Calibri</vt:lpstr>
      <vt:lpstr>Lato Hairline</vt:lpstr>
      <vt:lpstr>Wingdings</vt:lpstr>
      <vt:lpstr>Arial</vt:lpstr>
      <vt:lpstr>Lato Light</vt:lpstr>
      <vt:lpstr>Courier New</vt:lpstr>
      <vt:lpstr>Calibri Light</vt:lpstr>
      <vt:lpstr>Eglamour template</vt:lpstr>
      <vt:lpstr>Superbonus 110%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L’obiettivo è quello di fornire dati e analisi necessari a chi può trarre beneficio da questo progetto</vt:lpstr>
      <vt:lpstr>Sorgenti</vt:lpstr>
      <vt:lpstr>Extract Transform Loading</vt:lpstr>
      <vt:lpstr>Database</vt:lpstr>
      <vt:lpstr>Analisi dati &amp; Data Visualization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Conclusioni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federico reggiani</cp:lastModifiedBy>
  <cp:revision>21</cp:revision>
  <dcterms:modified xsi:type="dcterms:W3CDTF">2020-07-03T21:24:38Z</dcterms:modified>
</cp:coreProperties>
</file>